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70" r:id="rId14"/>
    <p:sldId id="269" r:id="rId15"/>
    <p:sldId id="271" r:id="rId16"/>
    <p:sldId id="258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/>
    <p:restoredTop sz="94643"/>
  </p:normalViewPr>
  <p:slideViewPr>
    <p:cSldViewPr snapToGrid="0" snapToObjects="1">
      <p:cViewPr varScale="1">
        <p:scale>
          <a:sx n="117" d="100"/>
          <a:sy n="117" d="100"/>
        </p:scale>
        <p:origin x="1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1B49F-8EA6-DC49-AFE3-C3DE9467A103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B80E9-8721-B844-9668-A1724A77D5E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9262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B80E9-8721-B844-9668-A1724A77D5E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515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6508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2324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1457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591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607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3054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612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9126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5954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52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944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A6A31-D267-114A-9B15-981A15EF9807}" type="datetimeFigureOut">
              <a:rPr lang="fr-FR" smtClean="0"/>
              <a:t>19/03/2021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95684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kopoLzvh5jY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kirkby/MachineLearningStatistics" TargetMode="External"/><Relationship Id="rId2" Type="http://schemas.openxmlformats.org/officeDocument/2006/relationships/hyperlink" Target="https://www.seas.upenn.edu/~cis519/fall2017/lectures/01_introduction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8D152F-E1D7-904B-A8D9-8AB0055F0E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INFO801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3E46D1-5F6C-0449-B514-AD939D899D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Machine Learning Intro</a:t>
            </a:r>
          </a:p>
          <a:p>
            <a:r>
              <a:rPr lang="fr-FR" dirty="0"/>
              <a:t>Thomas Vuillaume, 2021 </a:t>
            </a:r>
          </a:p>
        </p:txBody>
      </p:sp>
    </p:spTree>
    <p:extLst>
      <p:ext uri="{BB962C8B-B14F-4D97-AF65-F5344CB8AC3E}">
        <p14:creationId xmlns:p14="http://schemas.microsoft.com/office/powerpoint/2010/main" val="4106314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97EB49-BEE0-2D43-B74E-891F9BDA5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Supervised</a:t>
            </a:r>
            <a:r>
              <a:rPr lang="fr-FR" dirty="0"/>
              <a:t> Learning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FB333-925A-5B46-9A54-32CA9005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Regression</a:t>
            </a:r>
            <a:r>
              <a:rPr lang="fr-FR" dirty="0"/>
              <a:t>: </a:t>
            </a:r>
            <a:r>
              <a:rPr lang="fr-FR" dirty="0" err="1"/>
              <a:t>given</a:t>
            </a:r>
            <a:r>
              <a:rPr lang="fr-FR" dirty="0"/>
              <a:t> X and Y,</a:t>
            </a:r>
            <a:br>
              <a:rPr lang="fr-FR" dirty="0"/>
            </a:br>
            <a:r>
              <a:rPr lang="fr-FR" dirty="0" err="1"/>
              <a:t>find</a:t>
            </a:r>
            <a:r>
              <a:rPr lang="fr-FR" dirty="0"/>
              <a:t> the </a:t>
            </a:r>
            <a:r>
              <a:rPr lang="fr-FR" dirty="0" err="1"/>
              <a:t>continuous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f, </a:t>
            </a:r>
            <a:br>
              <a:rPr lang="fr-FR" dirty="0"/>
            </a:b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f(X) = Y</a:t>
            </a:r>
          </a:p>
          <a:p>
            <a:pPr marL="0" indent="0">
              <a:buNone/>
            </a:pP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linear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Classification, </a:t>
            </a:r>
            <a:r>
              <a:rPr lang="fr-FR" dirty="0" err="1"/>
              <a:t>given</a:t>
            </a:r>
            <a:r>
              <a:rPr lang="fr-FR" dirty="0"/>
              <a:t> X and Y,</a:t>
            </a:r>
            <a:br>
              <a:rPr lang="fr-FR" dirty="0"/>
            </a:br>
            <a:r>
              <a:rPr lang="fr-FR" dirty="0" err="1"/>
              <a:t>find</a:t>
            </a:r>
            <a:r>
              <a:rPr lang="fr-FR" dirty="0"/>
              <a:t> the model to </a:t>
            </a:r>
            <a:r>
              <a:rPr lang="fr-FR" dirty="0" err="1"/>
              <a:t>classify</a:t>
            </a:r>
            <a:r>
              <a:rPr lang="fr-FR" dirty="0"/>
              <a:t> in a </a:t>
            </a:r>
            <a:r>
              <a:rPr lang="fr-FR" b="1" dirty="0" err="1"/>
              <a:t>discrete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categories</a:t>
            </a:r>
            <a:br>
              <a:rPr lang="fr-FR" dirty="0"/>
            </a:b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given</a:t>
            </a:r>
            <a:r>
              <a:rPr lang="fr-FR" dirty="0"/>
              <a:t> </a:t>
            </a:r>
            <a:r>
              <a:rPr lang="fr-FR" dirty="0" err="1"/>
              <a:t>physical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,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person</a:t>
            </a:r>
            <a:r>
              <a:rPr lang="fr-FR" dirty="0"/>
              <a:t> a man or a </a:t>
            </a:r>
            <a:r>
              <a:rPr lang="fr-FR" dirty="0" err="1"/>
              <a:t>woman</a:t>
            </a:r>
            <a:r>
              <a:rPr lang="fr-FR" dirty="0"/>
              <a:t>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94CDB9F-FF46-1C4D-9A4C-33A221A7C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928" y="1235170"/>
            <a:ext cx="4590288" cy="3037241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riangle 4">
            <a:extLst>
              <a:ext uri="{FF2B5EF4-FFF2-40B4-BE49-F238E27FC236}">
                <a16:creationId xmlns:a16="http://schemas.microsoft.com/office/drawing/2014/main" id="{BC818D6E-FBBA-6D41-8252-6D4A2B6A3B6A}"/>
              </a:ext>
            </a:extLst>
          </p:cNvPr>
          <p:cNvSpPr/>
          <p:nvPr/>
        </p:nvSpPr>
        <p:spPr>
          <a:xfrm>
            <a:off x="198555" y="3461681"/>
            <a:ext cx="1173045" cy="107922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000" dirty="0">
                <a:solidFill>
                  <a:schemeClr val="accent2"/>
                </a:solidFill>
              </a:rPr>
              <a:t>!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E6451ED-4C43-9F48-BD0E-447F3AC5D78C}"/>
              </a:ext>
            </a:extLst>
          </p:cNvPr>
          <p:cNvSpPr txBox="1"/>
          <p:nvPr/>
        </p:nvSpPr>
        <p:spPr>
          <a:xfrm>
            <a:off x="1371600" y="3885228"/>
            <a:ext cx="457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X </a:t>
            </a:r>
            <a:r>
              <a:rPr lang="fr-FR" sz="30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can</a:t>
            </a:r>
            <a:r>
              <a:rPr lang="fr-FR" sz="3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30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be</a:t>
            </a:r>
            <a:r>
              <a:rPr lang="fr-FR" sz="3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multi-</a:t>
            </a:r>
            <a:r>
              <a:rPr lang="fr-FR" sz="30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dimensional</a:t>
            </a:r>
            <a:endParaRPr lang="fr-FR" sz="3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49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F9C328-4B3F-DE46-A3FB-4D9BA32C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Unsupervised</a:t>
            </a:r>
            <a:r>
              <a:rPr lang="fr-FR" dirty="0"/>
              <a:t> Learning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1FE53D-FCE3-FC4A-BDE5-F2DF00FCB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Given</a:t>
            </a:r>
            <a:r>
              <a:rPr lang="fr-FR" dirty="0"/>
              <a:t> (x1,x2,x3,x4,…) – </a:t>
            </a:r>
            <a:r>
              <a:rPr lang="fr-FR" dirty="0" err="1"/>
              <a:t>find</a:t>
            </a:r>
            <a:r>
              <a:rPr lang="fr-FR" dirty="0"/>
              <a:t> a structure </a:t>
            </a:r>
            <a:r>
              <a:rPr lang="fr-FR" dirty="0" err="1"/>
              <a:t>behind</a:t>
            </a:r>
            <a:r>
              <a:rPr lang="fr-FR" dirty="0"/>
              <a:t> the </a:t>
            </a:r>
            <a:r>
              <a:rPr lang="fr-FR" dirty="0" err="1"/>
              <a:t>x’s</a:t>
            </a:r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clustering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99C0D4E-4854-CF4F-A58C-2DB2F23B5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208" y="2687638"/>
            <a:ext cx="4508341" cy="3013075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01376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5F2381-0F30-FD41-8787-77DB5C450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Reinforcement</a:t>
            </a:r>
            <a:r>
              <a:rPr lang="fr-FR" dirty="0"/>
              <a:t> </a:t>
            </a:r>
            <a:r>
              <a:rPr lang="fr-FR" dirty="0" err="1"/>
              <a:t>learning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89F5E5-1CF2-3247-B1B3-359DC449D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Given</a:t>
            </a:r>
            <a:r>
              <a:rPr lang="fr-FR" dirty="0"/>
              <a:t> a </a:t>
            </a:r>
            <a:r>
              <a:rPr lang="fr-FR" dirty="0" err="1"/>
              <a:t>sequence</a:t>
            </a:r>
            <a:r>
              <a:rPr lang="fr-FR" dirty="0"/>
              <a:t> of states and actions </a:t>
            </a:r>
            <a:r>
              <a:rPr lang="fr-FR" dirty="0" err="1"/>
              <a:t>with</a:t>
            </a:r>
            <a:r>
              <a:rPr lang="fr-FR" dirty="0"/>
              <a:t> (</a:t>
            </a:r>
            <a:r>
              <a:rPr lang="fr-FR" dirty="0" err="1"/>
              <a:t>delayed</a:t>
            </a:r>
            <a:r>
              <a:rPr lang="fr-FR" dirty="0"/>
              <a:t>) </a:t>
            </a:r>
            <a:r>
              <a:rPr lang="fr-FR" dirty="0" err="1"/>
              <a:t>rewards</a:t>
            </a:r>
            <a:r>
              <a:rPr lang="fr-FR" dirty="0"/>
              <a:t>, output a </a:t>
            </a:r>
            <a:r>
              <a:rPr lang="fr-FR" dirty="0" err="1"/>
              <a:t>policy</a:t>
            </a:r>
            <a:r>
              <a:rPr lang="fr-FR" dirty="0"/>
              <a:t> (= </a:t>
            </a:r>
            <a:r>
              <a:rPr lang="fr-FR" dirty="0" err="1"/>
              <a:t>what</a:t>
            </a:r>
            <a:r>
              <a:rPr lang="fr-FR" dirty="0"/>
              <a:t> to do at </a:t>
            </a:r>
            <a:r>
              <a:rPr lang="fr-FR" dirty="0" err="1"/>
              <a:t>each</a:t>
            </a:r>
            <a:r>
              <a:rPr lang="fr-FR" dirty="0"/>
              <a:t> state)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Basic </a:t>
            </a:r>
            <a:r>
              <a:rPr lang="fr-FR" dirty="0" err="1"/>
              <a:t>example</a:t>
            </a:r>
            <a:r>
              <a:rPr lang="fr-FR" dirty="0"/>
              <a:t>: </a:t>
            </a:r>
            <a:r>
              <a:rPr lang="fr-FR" dirty="0" err="1"/>
              <a:t>learning</a:t>
            </a:r>
            <a:r>
              <a:rPr lang="fr-FR" dirty="0"/>
              <a:t> a </a:t>
            </a:r>
            <a:r>
              <a:rPr lang="fr-FR" dirty="0" err="1"/>
              <a:t>game</a:t>
            </a:r>
            <a:r>
              <a:rPr lang="fr-FR" dirty="0"/>
              <a:t>, </a:t>
            </a:r>
            <a:r>
              <a:rPr lang="fr-FR" dirty="0" err="1"/>
              <a:t>such</a:t>
            </a:r>
            <a:r>
              <a:rPr lang="fr-FR" dirty="0"/>
              <a:t> as GO. There </a:t>
            </a:r>
            <a:r>
              <a:rPr lang="fr-FR" dirty="0" err="1"/>
              <a:t>is</a:t>
            </a:r>
            <a:r>
              <a:rPr lang="fr-FR" dirty="0"/>
              <a:t> a state (the </a:t>
            </a:r>
            <a:r>
              <a:rPr lang="fr-FR" dirty="0" err="1"/>
              <a:t>board</a:t>
            </a:r>
            <a:r>
              <a:rPr lang="fr-FR" dirty="0"/>
              <a:t>), </a:t>
            </a:r>
            <a:r>
              <a:rPr lang="fr-FR" dirty="0" err="1"/>
              <a:t>some</a:t>
            </a:r>
            <a:r>
              <a:rPr lang="fr-FR" dirty="0"/>
              <a:t> possible actions (</a:t>
            </a:r>
            <a:r>
              <a:rPr lang="fr-FR" dirty="0" err="1"/>
              <a:t>dictated</a:t>
            </a:r>
            <a:r>
              <a:rPr lang="fr-FR" dirty="0"/>
              <a:t> by the </a:t>
            </a:r>
            <a:r>
              <a:rPr lang="fr-FR" dirty="0" err="1"/>
              <a:t>rules</a:t>
            </a:r>
            <a:r>
              <a:rPr lang="fr-FR" dirty="0"/>
              <a:t>) and a the end a </a:t>
            </a:r>
            <a:r>
              <a:rPr lang="fr-FR" dirty="0" err="1"/>
              <a:t>reward</a:t>
            </a:r>
            <a:r>
              <a:rPr lang="fr-FR" dirty="0"/>
              <a:t> (</a:t>
            </a:r>
            <a:r>
              <a:rPr lang="fr-FR" dirty="0" err="1"/>
              <a:t>win</a:t>
            </a:r>
            <a:r>
              <a:rPr lang="fr-FR" dirty="0"/>
              <a:t> or </a:t>
            </a:r>
            <a:r>
              <a:rPr lang="fr-FR" dirty="0" err="1"/>
              <a:t>loose</a:t>
            </a:r>
            <a:r>
              <a:rPr lang="fr-FR" dirty="0"/>
              <a:t>).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See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hide</a:t>
            </a:r>
            <a:r>
              <a:rPr lang="fr-FR" dirty="0"/>
              <a:t> and </a:t>
            </a:r>
            <a:r>
              <a:rPr lang="fr-FR" dirty="0" err="1"/>
              <a:t>seek</a:t>
            </a:r>
            <a:r>
              <a:rPr lang="fr-FR" dirty="0"/>
              <a:t>: </a:t>
            </a:r>
            <a:r>
              <a:rPr lang="fr-FR" dirty="0">
                <a:hlinkClick r:id="rId2"/>
              </a:rPr>
              <a:t>https://www.youtube.com/watch?v=kopoLzvh5jY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1512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049AA8-FD72-8A44-9C21-A030C8EE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Machine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new.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5190F6-869A-7D48-8D8E-F1967D6A0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Machine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actually</a:t>
            </a:r>
            <a:r>
              <a:rPr lang="fr-FR" dirty="0"/>
              <a:t> </a:t>
            </a:r>
            <a:r>
              <a:rPr lang="fr-FR" dirty="0" err="1"/>
              <a:t>quite</a:t>
            </a:r>
            <a:r>
              <a:rPr lang="fr-FR" dirty="0"/>
              <a:t> </a:t>
            </a:r>
            <a:r>
              <a:rPr lang="fr-FR" dirty="0" err="1"/>
              <a:t>old</a:t>
            </a:r>
            <a:r>
              <a:rPr lang="fr-FR" dirty="0"/>
              <a:t> !</a:t>
            </a:r>
          </a:p>
          <a:p>
            <a:pPr lvl="1"/>
            <a:r>
              <a:rPr lang="fr-FR" dirty="0"/>
              <a:t>First </a:t>
            </a:r>
            <a:r>
              <a:rPr lang="fr-FR" dirty="0" err="1"/>
              <a:t>developments</a:t>
            </a:r>
            <a:r>
              <a:rPr lang="fr-FR" dirty="0"/>
              <a:t> in the 50’s and 60’s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Samual’s</a:t>
            </a:r>
            <a:r>
              <a:rPr lang="fr-FR" dirty="0"/>
              <a:t> </a:t>
            </a:r>
            <a:r>
              <a:rPr lang="fr-FR" dirty="0" err="1"/>
              <a:t>checker</a:t>
            </a:r>
            <a:r>
              <a:rPr lang="fr-FR" dirty="0"/>
              <a:t> </a:t>
            </a:r>
            <a:r>
              <a:rPr lang="fr-FR" dirty="0" err="1"/>
              <a:t>player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Even</a:t>
            </a:r>
            <a:r>
              <a:rPr lang="fr-FR" dirty="0"/>
              <a:t> neural network and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basic </a:t>
            </a:r>
            <a:r>
              <a:rPr lang="fr-FR" dirty="0" err="1"/>
              <a:t>ideas</a:t>
            </a:r>
            <a:r>
              <a:rPr lang="fr-FR" dirty="0"/>
              <a:t> go back to the 60’s  (perceptron)</a:t>
            </a:r>
          </a:p>
          <a:p>
            <a:endParaRPr lang="fr-FR" dirty="0"/>
          </a:p>
          <a:p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aggregation</a:t>
            </a:r>
            <a:r>
              <a:rPr lang="fr-FR" dirty="0"/>
              <a:t> of </a:t>
            </a:r>
            <a:r>
              <a:rPr lang="fr-FR" dirty="0" err="1"/>
              <a:t>huge</a:t>
            </a:r>
            <a:r>
              <a:rPr lang="fr-FR" dirty="0"/>
              <a:t> </a:t>
            </a:r>
            <a:r>
              <a:rPr lang="fr-FR" dirty="0" err="1"/>
              <a:t>quantities</a:t>
            </a:r>
            <a:r>
              <a:rPr lang="fr-FR" dirty="0"/>
              <a:t> of data in the </a:t>
            </a:r>
            <a:r>
              <a:rPr lang="fr-FR" dirty="0" err="1"/>
              <a:t>latest</a:t>
            </a:r>
            <a:r>
              <a:rPr lang="fr-FR" dirty="0"/>
              <a:t> </a:t>
            </a:r>
            <a:r>
              <a:rPr lang="fr-FR" dirty="0" err="1"/>
              <a:t>years</a:t>
            </a:r>
            <a:r>
              <a:rPr lang="fr-FR" dirty="0"/>
              <a:t>, </a:t>
            </a:r>
            <a:r>
              <a:rPr lang="fr-FR" dirty="0" err="1"/>
              <a:t>combined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an </a:t>
            </a:r>
            <a:r>
              <a:rPr lang="fr-FR" dirty="0" err="1"/>
              <a:t>increase</a:t>
            </a:r>
            <a:r>
              <a:rPr lang="fr-FR" dirty="0"/>
              <a:t> of </a:t>
            </a:r>
            <a:r>
              <a:rPr lang="fr-FR" dirty="0" err="1"/>
              <a:t>computing</a:t>
            </a:r>
            <a:r>
              <a:rPr lang="fr-FR" dirty="0"/>
              <a:t> </a:t>
            </a:r>
            <a:r>
              <a:rPr lang="fr-FR" dirty="0" err="1"/>
              <a:t>capacities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allowed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to boom</a:t>
            </a:r>
          </a:p>
        </p:txBody>
      </p:sp>
    </p:spTree>
    <p:extLst>
      <p:ext uri="{BB962C8B-B14F-4D97-AF65-F5344CB8AC3E}">
        <p14:creationId xmlns:p14="http://schemas.microsoft.com/office/powerpoint/2010/main" val="3522181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0420D6-275E-354F-BE34-34EFF8C81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Disclaimer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1A4C88-FA2B-AE44-B959-EBF79EE93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sz="3200" dirty="0"/>
          </a:p>
          <a:p>
            <a:pPr marL="0" indent="0">
              <a:buNone/>
            </a:pPr>
            <a:r>
              <a:rPr lang="fr-FR" sz="3200" dirty="0"/>
              <a:t>At the end, machine </a:t>
            </a:r>
            <a:r>
              <a:rPr lang="fr-FR" sz="3200" dirty="0" err="1"/>
              <a:t>learning</a:t>
            </a:r>
            <a:r>
              <a:rPr lang="fr-FR" sz="3200" dirty="0"/>
              <a:t> </a:t>
            </a:r>
            <a:r>
              <a:rPr lang="fr-FR" sz="3200" dirty="0" err="1"/>
              <a:t>algorithms</a:t>
            </a:r>
            <a:r>
              <a:rPr lang="fr-FR" sz="3200" dirty="0"/>
              <a:t> are </a:t>
            </a:r>
            <a:r>
              <a:rPr lang="fr-FR" sz="3200" dirty="0" err="1"/>
              <a:t>powerful</a:t>
            </a:r>
            <a:r>
              <a:rPr lang="fr-FR" sz="3200" dirty="0"/>
              <a:t> </a:t>
            </a:r>
            <a:r>
              <a:rPr lang="fr-FR" sz="3200" dirty="0" err="1"/>
              <a:t>statistical</a:t>
            </a:r>
            <a:r>
              <a:rPr lang="fr-FR" sz="3200" dirty="0"/>
              <a:t> </a:t>
            </a:r>
            <a:r>
              <a:rPr lang="fr-FR" sz="3200" dirty="0" err="1"/>
              <a:t>algorithms</a:t>
            </a:r>
            <a:r>
              <a:rPr lang="fr-FR" sz="3200" dirty="0"/>
              <a:t>,</a:t>
            </a:r>
            <a:br>
              <a:rPr lang="fr-FR" sz="3200" dirty="0"/>
            </a:br>
            <a:r>
              <a:rPr lang="fr-FR" sz="3200" dirty="0" err="1"/>
              <a:t>we</a:t>
            </a:r>
            <a:r>
              <a:rPr lang="fr-FR" sz="3200" dirty="0"/>
              <a:t> </a:t>
            </a:r>
            <a:r>
              <a:rPr lang="fr-FR" sz="3200" dirty="0" err="1"/>
              <a:t>still</a:t>
            </a:r>
            <a:r>
              <a:rPr lang="fr-FR" sz="3200" dirty="0"/>
              <a:t> </a:t>
            </a:r>
            <a:r>
              <a:rPr lang="fr-FR" sz="3200" dirty="0" err="1"/>
              <a:t>don’t</a:t>
            </a:r>
            <a:r>
              <a:rPr lang="fr-FR" sz="3200" dirty="0"/>
              <a:t> know how to </a:t>
            </a:r>
            <a:r>
              <a:rPr lang="fr-FR" sz="3200" dirty="0" err="1"/>
              <a:t>make</a:t>
            </a:r>
            <a:r>
              <a:rPr lang="fr-FR" sz="3200" dirty="0"/>
              <a:t> « </a:t>
            </a:r>
            <a:r>
              <a:rPr lang="fr-FR" sz="3200" dirty="0" err="1"/>
              <a:t>true</a:t>
            </a:r>
            <a:r>
              <a:rPr lang="fr-FR" sz="3200" dirty="0"/>
              <a:t> » </a:t>
            </a:r>
            <a:r>
              <a:rPr lang="fr-FR" sz="3200" dirty="0" err="1"/>
              <a:t>learning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670233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312F9D-4FC2-DA43-B268-AF23808D5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 </a:t>
            </a:r>
            <a:r>
              <a:rPr lang="fr-FR" dirty="0" err="1"/>
              <a:t>this</a:t>
            </a:r>
            <a:r>
              <a:rPr lang="fr-FR" dirty="0"/>
              <a:t> course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92D522-0D8B-1842-B0D6-BF1022540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Unsupervised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</a:t>
            </a:r>
            <a:r>
              <a:rPr lang="fr-FR" dirty="0" err="1"/>
              <a:t>clustering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</a:t>
            </a:r>
            <a:r>
              <a:rPr lang="fr-FR" dirty="0" err="1"/>
              <a:t>regression</a:t>
            </a:r>
            <a:r>
              <a:rPr lang="fr-FR" dirty="0"/>
              <a:t> and classification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4948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E7356D-DB20-0643-8CD7-C292623F0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Sources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7617E1-BCF5-C44B-9729-F8169AF5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Eric</a:t>
            </a:r>
            <a:r>
              <a:rPr lang="fr-FR" dirty="0"/>
              <a:t> </a:t>
            </a:r>
            <a:r>
              <a:rPr lang="fr-FR" dirty="0" err="1"/>
              <a:t>Eaton</a:t>
            </a:r>
            <a:r>
              <a:rPr lang="fr-FR" dirty="0"/>
              <a:t>, </a:t>
            </a:r>
            <a:r>
              <a:rPr lang="fr-FR" dirty="0">
                <a:hlinkClick r:id="rId2"/>
              </a:rPr>
              <a:t>https://www.seas.upenn.edu/~cis519/fall2017/lectures/01_introduction.pdf</a:t>
            </a:r>
            <a:endParaRPr lang="fr-FR" dirty="0"/>
          </a:p>
          <a:p>
            <a:r>
              <a:rPr lang="fr-FR" dirty="0"/>
              <a:t>David </a:t>
            </a:r>
            <a:r>
              <a:rPr lang="fr-FR" dirty="0" err="1"/>
              <a:t>Kirkby</a:t>
            </a:r>
            <a:r>
              <a:rPr lang="fr-FR" dirty="0"/>
              <a:t>, </a:t>
            </a:r>
            <a:r>
              <a:rPr lang="fr-FR" dirty="0">
                <a:hlinkClick r:id="rId3"/>
              </a:rPr>
              <a:t>https://github.com/dkirkby/MachineLearningStatistics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Wikipedia</a:t>
            </a:r>
            <a:r>
              <a:rPr lang="fr-FR" dirty="0"/>
              <a:t> pages for </a:t>
            </a:r>
            <a:r>
              <a:rPr lang="fr-FR" dirty="0" err="1"/>
              <a:t>diagrams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0395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34C9E-1904-3048-96EC-3C1289F9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machine </a:t>
            </a:r>
            <a:r>
              <a:rPr lang="fr-FR" dirty="0" err="1"/>
              <a:t>learning</a:t>
            </a:r>
            <a:r>
              <a:rPr lang="fr-FR" dirty="0"/>
              <a:t>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DDDE9D-91D5-5844-BBED-E91120125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“Learning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process</a:t>
            </a:r>
            <a:r>
              <a:rPr lang="fr-FR" dirty="0"/>
              <a:t> by </a:t>
            </a:r>
            <a:r>
              <a:rPr lang="fr-FR" dirty="0" err="1"/>
              <a:t>which</a:t>
            </a:r>
            <a:r>
              <a:rPr lang="fr-FR" dirty="0"/>
              <a:t> a system </a:t>
            </a:r>
            <a:r>
              <a:rPr lang="fr-FR" dirty="0" err="1"/>
              <a:t>improves</a:t>
            </a:r>
            <a:r>
              <a:rPr lang="fr-FR" dirty="0"/>
              <a:t> performance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experience</a:t>
            </a:r>
            <a:r>
              <a:rPr lang="fr-FR" dirty="0"/>
              <a:t>.” - Herbert Simon </a:t>
            </a:r>
          </a:p>
          <a:p>
            <a:endParaRPr lang="fr-FR" dirty="0"/>
          </a:p>
          <a:p>
            <a:r>
              <a:rPr lang="fr-FR" dirty="0" err="1"/>
              <a:t>Definition</a:t>
            </a:r>
            <a:r>
              <a:rPr lang="fr-FR" dirty="0"/>
              <a:t> by Tom Mitchell (1998): Machine Learning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study</a:t>
            </a:r>
            <a:r>
              <a:rPr lang="fr-FR" dirty="0"/>
              <a:t> of </a:t>
            </a:r>
            <a:r>
              <a:rPr lang="fr-FR" dirty="0" err="1"/>
              <a:t>algorithms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</a:p>
          <a:p>
            <a:pPr lvl="1"/>
            <a:r>
              <a:rPr lang="fr-FR" dirty="0" err="1"/>
              <a:t>improve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performance P</a:t>
            </a:r>
          </a:p>
          <a:p>
            <a:pPr lvl="1"/>
            <a:r>
              <a:rPr lang="fr-FR" dirty="0"/>
              <a:t>at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task</a:t>
            </a:r>
            <a:r>
              <a:rPr lang="fr-FR" dirty="0"/>
              <a:t> </a:t>
            </a:r>
            <a:r>
              <a:rPr lang="fr-FR" dirty="0" err="1"/>
              <a:t>T</a:t>
            </a:r>
            <a:endParaRPr lang="fr-FR" dirty="0"/>
          </a:p>
          <a:p>
            <a:pPr lvl="1"/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experience</a:t>
            </a:r>
            <a:r>
              <a:rPr lang="fr-FR" dirty="0"/>
              <a:t> E</a:t>
            </a:r>
          </a:p>
          <a:p>
            <a:pPr lvl="1"/>
            <a:endParaRPr lang="fr-FR" dirty="0"/>
          </a:p>
          <a:p>
            <a:r>
              <a:rPr lang="fr-FR" dirty="0"/>
              <a:t>A </a:t>
            </a:r>
            <a:r>
              <a:rPr lang="fr-FR" dirty="0" err="1"/>
              <a:t>well-defined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task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given</a:t>
            </a:r>
            <a:r>
              <a:rPr lang="fr-FR" dirty="0"/>
              <a:t> by &lt;P, </a:t>
            </a:r>
            <a:r>
              <a:rPr lang="fr-FR" dirty="0" err="1"/>
              <a:t>T</a:t>
            </a:r>
            <a:r>
              <a:rPr lang="fr-FR" dirty="0"/>
              <a:t>, E&gt;</a:t>
            </a:r>
          </a:p>
        </p:txBody>
      </p:sp>
    </p:spTree>
    <p:extLst>
      <p:ext uri="{BB962C8B-B14F-4D97-AF65-F5344CB8AC3E}">
        <p14:creationId xmlns:p14="http://schemas.microsoft.com/office/powerpoint/2010/main" val="1353855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C7A568-CC9B-D748-8F46-712BC82E7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6448"/>
            <a:ext cx="10515600" cy="5640515"/>
          </a:xfrm>
        </p:spPr>
        <p:txBody>
          <a:bodyPr/>
          <a:lstStyle/>
          <a:p>
            <a:r>
              <a:rPr lang="fr-FR" dirty="0" err="1"/>
              <a:t>Traditional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:</a:t>
            </a:r>
          </a:p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dirty="0"/>
              <a:t>DATA + PROGRAM </a:t>
            </a:r>
            <a:r>
              <a:rPr lang="fr-FR" dirty="0">
                <a:sym typeface="Wingdings" pitchFamily="2" charset="2"/>
              </a:rPr>
              <a:t> OUTPUT</a:t>
            </a:r>
          </a:p>
          <a:p>
            <a:pPr marL="0" indent="0" algn="ctr">
              <a:buNone/>
            </a:pPr>
            <a:endParaRPr lang="fr-FR" dirty="0">
              <a:sym typeface="Wingdings" pitchFamily="2" charset="2"/>
            </a:endParaRPr>
          </a:p>
          <a:p>
            <a:pPr marL="0" indent="0" algn="ctr">
              <a:buNone/>
            </a:pPr>
            <a:endParaRPr lang="fr-FR" dirty="0">
              <a:sym typeface="Wingdings" pitchFamily="2" charset="2"/>
            </a:endParaRPr>
          </a:p>
          <a:p>
            <a:r>
              <a:rPr lang="fr-FR" dirty="0">
                <a:sym typeface="Wingdings" pitchFamily="2" charset="2"/>
              </a:rPr>
              <a:t>Machine Learning:</a:t>
            </a:r>
          </a:p>
          <a:p>
            <a:endParaRPr lang="fr-FR" dirty="0">
              <a:sym typeface="Wingdings" pitchFamily="2" charset="2"/>
            </a:endParaRPr>
          </a:p>
          <a:p>
            <a:pPr marL="0" indent="0" algn="ctr">
              <a:buNone/>
            </a:pPr>
            <a:r>
              <a:rPr lang="fr-FR" dirty="0">
                <a:sym typeface="Wingdings" pitchFamily="2" charset="2"/>
              </a:rPr>
              <a:t>DATA + OUTPUT  PROGRAM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1685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7142AC-5B6A-6F4E-A266-B46DB4BDE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3DFD6C-AA15-3F4F-A7B6-A8AC99E3C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don’t</a:t>
            </a:r>
            <a:r>
              <a:rPr lang="fr-FR" dirty="0"/>
              <a:t> know the </a:t>
            </a:r>
            <a:r>
              <a:rPr lang="fr-FR" dirty="0" err="1"/>
              <a:t>underlying</a:t>
            </a:r>
            <a:r>
              <a:rPr lang="fr-FR" dirty="0"/>
              <a:t> </a:t>
            </a:r>
            <a:r>
              <a:rPr lang="fr-FR" dirty="0" err="1"/>
              <a:t>physical</a:t>
            </a:r>
            <a:r>
              <a:rPr lang="fr-FR" dirty="0"/>
              <a:t> model</a:t>
            </a:r>
          </a:p>
          <a:p>
            <a:endParaRPr lang="fr-FR" dirty="0"/>
          </a:p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don’t</a:t>
            </a:r>
            <a:r>
              <a:rPr lang="fr-FR" dirty="0"/>
              <a:t> know how to program a computer to do a </a:t>
            </a:r>
            <a:r>
              <a:rPr lang="fr-FR" dirty="0" err="1"/>
              <a:t>task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Models</a:t>
            </a:r>
            <a:r>
              <a:rPr lang="fr-FR" dirty="0"/>
              <a:t> must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customized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But machine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always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. If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program </a:t>
            </a:r>
            <a:r>
              <a:rPr lang="fr-FR" dirty="0" err="1"/>
              <a:t>it</a:t>
            </a:r>
            <a:r>
              <a:rPr lang="fr-FR" dirty="0"/>
              <a:t> or model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physical</a:t>
            </a:r>
            <a:r>
              <a:rPr lang="fr-FR" dirty="0"/>
              <a:t> model,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probably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the best </a:t>
            </a:r>
            <a:r>
              <a:rPr lang="fr-FR" dirty="0" err="1"/>
              <a:t>approach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0683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12E732-58E5-FB4B-8C11-EF75768E5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</a:t>
            </a:r>
            <a:r>
              <a:rPr lang="fr-FR" dirty="0" err="1"/>
              <a:t>classic</a:t>
            </a:r>
            <a:r>
              <a:rPr lang="fr-FR" dirty="0"/>
              <a:t> </a:t>
            </a:r>
            <a:r>
              <a:rPr lang="fr-FR" dirty="0" err="1"/>
              <a:t>example</a:t>
            </a:r>
            <a:r>
              <a:rPr lang="fr-FR" dirty="0"/>
              <a:t>: hand </a:t>
            </a:r>
            <a:r>
              <a:rPr lang="fr-FR" dirty="0" err="1"/>
              <a:t>writing</a:t>
            </a:r>
            <a:r>
              <a:rPr lang="fr-FR" dirty="0"/>
              <a:t> recognition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6820D8-4F28-B641-9E98-3E9E9B983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5728" y="1690689"/>
            <a:ext cx="5148072" cy="4486274"/>
          </a:xfrm>
        </p:spPr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makes</a:t>
            </a:r>
            <a:r>
              <a:rPr lang="fr-FR" dirty="0"/>
              <a:t> a « 2 » ? </a:t>
            </a:r>
          </a:p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« 1 » ?</a:t>
            </a:r>
          </a:p>
          <a:p>
            <a:r>
              <a:rPr lang="fr-FR" dirty="0"/>
              <a:t>How do </a:t>
            </a:r>
            <a:r>
              <a:rPr lang="fr-FR" dirty="0" err="1"/>
              <a:t>you</a:t>
            </a:r>
            <a:r>
              <a:rPr lang="fr-FR" dirty="0"/>
              <a:t> program </a:t>
            </a:r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differences</a:t>
            </a:r>
            <a:r>
              <a:rPr lang="fr-FR" dirty="0"/>
              <a:t> ?</a:t>
            </a:r>
          </a:p>
          <a:p>
            <a:r>
              <a:rPr lang="fr-FR" dirty="0"/>
              <a:t>How do </a:t>
            </a:r>
            <a:r>
              <a:rPr lang="fr-FR" dirty="0" err="1"/>
              <a:t>you</a:t>
            </a:r>
            <a:r>
              <a:rPr lang="fr-FR" dirty="0"/>
              <a:t> program to </a:t>
            </a:r>
            <a:r>
              <a:rPr lang="fr-FR" dirty="0" err="1"/>
              <a:t>make</a:t>
            </a:r>
            <a:r>
              <a:rPr lang="fr-FR" dirty="0"/>
              <a:t> the </a:t>
            </a:r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huge</a:t>
            </a:r>
            <a:r>
              <a:rPr lang="fr-FR" dirty="0"/>
              <a:t> </a:t>
            </a:r>
            <a:r>
              <a:rPr lang="fr-FR" dirty="0" err="1"/>
              <a:t>variability</a:t>
            </a:r>
            <a:r>
              <a:rPr lang="fr-FR" dirty="0"/>
              <a:t>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ED2A3F0-4455-4D41-8CD8-947ED2763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852924" cy="285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011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996484-13DD-7747-A78F-A820958D4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More </a:t>
            </a:r>
            <a:r>
              <a:rPr lang="fr-FR" dirty="0" err="1"/>
              <a:t>examples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9F9BA2-B632-4845-91AA-879130815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2768"/>
            <a:ext cx="10515600" cy="5120639"/>
          </a:xfrm>
        </p:spPr>
        <p:txBody>
          <a:bodyPr>
            <a:normAutofit/>
          </a:bodyPr>
          <a:lstStyle/>
          <a:p>
            <a:r>
              <a:rPr lang="fr-FR" dirty="0" err="1"/>
              <a:t>Recognizing</a:t>
            </a:r>
            <a:r>
              <a:rPr lang="fr-FR" dirty="0"/>
              <a:t> patterns: </a:t>
            </a:r>
          </a:p>
          <a:p>
            <a:pPr lvl="1"/>
            <a:r>
              <a:rPr lang="fr-FR" dirty="0"/>
              <a:t>Facial </a:t>
            </a:r>
            <a:r>
              <a:rPr lang="fr-FR" dirty="0" err="1"/>
              <a:t>identities</a:t>
            </a:r>
            <a:r>
              <a:rPr lang="fr-FR" dirty="0"/>
              <a:t> or facial expressions </a:t>
            </a:r>
          </a:p>
          <a:p>
            <a:pPr lvl="1"/>
            <a:r>
              <a:rPr lang="fr-FR" dirty="0" err="1"/>
              <a:t>Handwritten</a:t>
            </a:r>
            <a:r>
              <a:rPr lang="fr-FR" dirty="0"/>
              <a:t> or </a:t>
            </a:r>
            <a:r>
              <a:rPr lang="fr-FR" dirty="0" err="1"/>
              <a:t>spoken</a:t>
            </a:r>
            <a:r>
              <a:rPr lang="fr-FR" dirty="0"/>
              <a:t> </a:t>
            </a:r>
            <a:r>
              <a:rPr lang="fr-FR" dirty="0" err="1"/>
              <a:t>words</a:t>
            </a:r>
            <a:r>
              <a:rPr lang="fr-FR" dirty="0"/>
              <a:t> </a:t>
            </a:r>
          </a:p>
          <a:p>
            <a:pPr lvl="1"/>
            <a:r>
              <a:rPr lang="fr-FR" dirty="0" err="1"/>
              <a:t>Medical</a:t>
            </a:r>
            <a:r>
              <a:rPr lang="fr-FR" dirty="0"/>
              <a:t> images</a:t>
            </a:r>
          </a:p>
          <a:p>
            <a:r>
              <a:rPr lang="fr-FR" dirty="0" err="1"/>
              <a:t>Generating</a:t>
            </a:r>
            <a:r>
              <a:rPr lang="fr-FR" dirty="0"/>
              <a:t> patterns:</a:t>
            </a:r>
          </a:p>
          <a:p>
            <a:pPr lvl="1"/>
            <a:r>
              <a:rPr lang="fr-FR" dirty="0" err="1"/>
              <a:t>Generating</a:t>
            </a:r>
            <a:r>
              <a:rPr lang="fr-FR" dirty="0"/>
              <a:t> images or motion </a:t>
            </a:r>
            <a:r>
              <a:rPr lang="fr-FR" dirty="0" err="1"/>
              <a:t>sequences</a:t>
            </a:r>
            <a:endParaRPr lang="fr-FR" dirty="0"/>
          </a:p>
          <a:p>
            <a:r>
              <a:rPr lang="fr-FR" dirty="0" err="1"/>
              <a:t>Recognizing</a:t>
            </a:r>
            <a:r>
              <a:rPr lang="fr-FR" dirty="0"/>
              <a:t> anomalies: </a:t>
            </a:r>
          </a:p>
          <a:p>
            <a:pPr lvl="1"/>
            <a:r>
              <a:rPr lang="fr-FR" dirty="0" err="1"/>
              <a:t>Unusual</a:t>
            </a:r>
            <a:r>
              <a:rPr lang="fr-FR" dirty="0"/>
              <a:t> </a:t>
            </a:r>
            <a:r>
              <a:rPr lang="fr-FR" dirty="0" err="1"/>
              <a:t>credit</a:t>
            </a:r>
            <a:r>
              <a:rPr lang="fr-FR" dirty="0"/>
              <a:t> </a:t>
            </a:r>
            <a:r>
              <a:rPr lang="fr-FR" dirty="0" err="1"/>
              <a:t>card</a:t>
            </a:r>
            <a:r>
              <a:rPr lang="fr-FR" dirty="0"/>
              <a:t> transactions</a:t>
            </a:r>
          </a:p>
          <a:p>
            <a:pPr lvl="1"/>
            <a:r>
              <a:rPr lang="fr-FR" dirty="0" err="1"/>
              <a:t>Unusual</a:t>
            </a:r>
            <a:r>
              <a:rPr lang="fr-FR" dirty="0"/>
              <a:t> patterns of </a:t>
            </a:r>
            <a:r>
              <a:rPr lang="fr-FR" dirty="0" err="1"/>
              <a:t>sensor</a:t>
            </a:r>
            <a:r>
              <a:rPr lang="fr-FR" dirty="0"/>
              <a:t> </a:t>
            </a:r>
            <a:r>
              <a:rPr lang="fr-FR" dirty="0" err="1"/>
              <a:t>readings</a:t>
            </a:r>
            <a:r>
              <a:rPr lang="fr-FR" dirty="0"/>
              <a:t> in a </a:t>
            </a:r>
            <a:r>
              <a:rPr lang="fr-FR" dirty="0" err="1"/>
              <a:t>nuclear</a:t>
            </a:r>
            <a:r>
              <a:rPr lang="fr-FR" dirty="0"/>
              <a:t> power plant</a:t>
            </a:r>
          </a:p>
          <a:p>
            <a:r>
              <a:rPr lang="fr-FR" dirty="0" err="1"/>
              <a:t>Prediction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Future stock </a:t>
            </a:r>
            <a:r>
              <a:rPr lang="fr-FR" dirty="0" err="1"/>
              <a:t>prices</a:t>
            </a:r>
            <a:r>
              <a:rPr lang="fr-FR" dirty="0"/>
              <a:t> or </a:t>
            </a:r>
            <a:r>
              <a:rPr lang="fr-FR" dirty="0" err="1"/>
              <a:t>currency</a:t>
            </a:r>
            <a:r>
              <a:rPr lang="fr-FR" dirty="0"/>
              <a:t> exchange rates </a:t>
            </a:r>
          </a:p>
        </p:txBody>
      </p:sp>
    </p:spTree>
    <p:extLst>
      <p:ext uri="{BB962C8B-B14F-4D97-AF65-F5344CB8AC3E}">
        <p14:creationId xmlns:p14="http://schemas.microsoft.com/office/powerpoint/2010/main" val="2954403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29B219-4804-DE46-84C1-AE30CE07D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State of the art applications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CCE387-897C-B74B-B040-CB445395F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Autonomous</a:t>
            </a:r>
            <a:r>
              <a:rPr lang="fr-FR" dirty="0"/>
              <a:t> cars</a:t>
            </a:r>
          </a:p>
          <a:p>
            <a:r>
              <a:rPr lang="fr-FR" dirty="0"/>
              <a:t>Translation</a:t>
            </a:r>
          </a:p>
          <a:p>
            <a:r>
              <a:rPr lang="fr-FR" dirty="0"/>
              <a:t>Speech recognition (</a:t>
            </a:r>
            <a:r>
              <a:rPr lang="fr-FR" dirty="0" err="1"/>
              <a:t>automatic</a:t>
            </a:r>
            <a:r>
              <a:rPr lang="fr-FR" dirty="0"/>
              <a:t> </a:t>
            </a:r>
            <a:r>
              <a:rPr lang="fr-FR" dirty="0" err="1"/>
              <a:t>subtitles</a:t>
            </a:r>
            <a:r>
              <a:rPr lang="fr-FR" dirty="0"/>
              <a:t>)</a:t>
            </a:r>
          </a:p>
          <a:p>
            <a:r>
              <a:rPr lang="fr-FR" dirty="0" err="1"/>
              <a:t>Scene</a:t>
            </a:r>
            <a:r>
              <a:rPr lang="fr-FR" dirty="0"/>
              <a:t> </a:t>
            </a:r>
            <a:r>
              <a:rPr lang="fr-FR" dirty="0" err="1"/>
              <a:t>labeling</a:t>
            </a:r>
            <a:endParaRPr lang="fr-FR" dirty="0"/>
          </a:p>
          <a:p>
            <a:r>
              <a:rPr lang="fr-FR" dirty="0"/>
              <a:t>Face </a:t>
            </a:r>
            <a:r>
              <a:rPr lang="fr-FR" dirty="0" err="1"/>
              <a:t>generation</a:t>
            </a:r>
            <a:endParaRPr lang="fr-FR" dirty="0"/>
          </a:p>
          <a:p>
            <a:r>
              <a:rPr lang="fr-FR" dirty="0"/>
              <a:t>… </a:t>
            </a:r>
          </a:p>
        </p:txBody>
      </p:sp>
    </p:spTree>
    <p:extLst>
      <p:ext uri="{BB962C8B-B14F-4D97-AF65-F5344CB8AC3E}">
        <p14:creationId xmlns:p14="http://schemas.microsoft.com/office/powerpoint/2010/main" val="824632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16DAB7-1C74-484E-8DCA-BF29F38FD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Types of </a:t>
            </a:r>
            <a:r>
              <a:rPr lang="fr-FR" dirty="0" err="1"/>
              <a:t>learning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3DB6FD9-484B-7B4F-8203-41E01EBD9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: training data + </a:t>
            </a:r>
            <a:r>
              <a:rPr lang="fr-FR" dirty="0" err="1"/>
              <a:t>desired</a:t>
            </a:r>
            <a:r>
              <a:rPr lang="fr-FR" dirty="0"/>
              <a:t> output</a:t>
            </a:r>
          </a:p>
          <a:p>
            <a:endParaRPr lang="fr-FR" dirty="0"/>
          </a:p>
          <a:p>
            <a:r>
              <a:rPr lang="fr-FR" dirty="0" err="1"/>
              <a:t>Unsupervised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training data </a:t>
            </a:r>
            <a:r>
              <a:rPr lang="fr-FR" dirty="0" err="1"/>
              <a:t>only</a:t>
            </a:r>
            <a:endParaRPr lang="fr-FR" dirty="0"/>
          </a:p>
          <a:p>
            <a:endParaRPr lang="fr-FR" dirty="0"/>
          </a:p>
          <a:p>
            <a:r>
              <a:rPr lang="fr-FR" dirty="0"/>
              <a:t>Semi-</a:t>
            </a:r>
            <a:r>
              <a:rPr lang="fr-FR" dirty="0" err="1"/>
              <a:t>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training data + </a:t>
            </a:r>
            <a:r>
              <a:rPr lang="fr-FR" dirty="0" err="1"/>
              <a:t>incomplete</a:t>
            </a:r>
            <a:r>
              <a:rPr lang="fr-FR" dirty="0"/>
              <a:t> output</a:t>
            </a:r>
          </a:p>
          <a:p>
            <a:endParaRPr lang="fr-FR" dirty="0"/>
          </a:p>
          <a:p>
            <a:r>
              <a:rPr lang="fr-FR" dirty="0" err="1"/>
              <a:t>Reinforcement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</a:t>
            </a:r>
            <a:r>
              <a:rPr lang="fr-FR" dirty="0" err="1"/>
              <a:t>rewarding</a:t>
            </a:r>
            <a:r>
              <a:rPr lang="fr-FR" dirty="0"/>
              <a:t> actions</a:t>
            </a:r>
          </a:p>
        </p:txBody>
      </p:sp>
    </p:spTree>
    <p:extLst>
      <p:ext uri="{BB962C8B-B14F-4D97-AF65-F5344CB8AC3E}">
        <p14:creationId xmlns:p14="http://schemas.microsoft.com/office/powerpoint/2010/main" val="377780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97EB49-BEE0-2D43-B74E-891F9BDA5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Supervised</a:t>
            </a:r>
            <a:r>
              <a:rPr lang="fr-FR" dirty="0"/>
              <a:t> Learning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FB333-925A-5B46-9A54-32CA9005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Regression</a:t>
            </a:r>
            <a:r>
              <a:rPr lang="fr-FR" dirty="0"/>
              <a:t>: </a:t>
            </a:r>
            <a:r>
              <a:rPr lang="fr-FR" dirty="0" err="1"/>
              <a:t>given</a:t>
            </a:r>
            <a:r>
              <a:rPr lang="fr-FR" dirty="0"/>
              <a:t> X and Y,</a:t>
            </a:r>
            <a:br>
              <a:rPr lang="fr-FR" dirty="0"/>
            </a:br>
            <a:r>
              <a:rPr lang="fr-FR" dirty="0" err="1"/>
              <a:t>find</a:t>
            </a:r>
            <a:r>
              <a:rPr lang="fr-FR" dirty="0"/>
              <a:t> the </a:t>
            </a:r>
            <a:r>
              <a:rPr lang="fr-FR" dirty="0" err="1"/>
              <a:t>continuous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f, </a:t>
            </a:r>
            <a:br>
              <a:rPr lang="fr-FR" dirty="0"/>
            </a:b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f(X) = Y</a:t>
            </a:r>
          </a:p>
          <a:p>
            <a:pPr marL="0" indent="0">
              <a:buNone/>
            </a:pP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linear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Classification, </a:t>
            </a:r>
            <a:r>
              <a:rPr lang="fr-FR" dirty="0" err="1"/>
              <a:t>given</a:t>
            </a:r>
            <a:r>
              <a:rPr lang="fr-FR" dirty="0"/>
              <a:t> X and Y,</a:t>
            </a:r>
            <a:br>
              <a:rPr lang="fr-FR" dirty="0"/>
            </a:br>
            <a:r>
              <a:rPr lang="fr-FR" dirty="0" err="1"/>
              <a:t>find</a:t>
            </a:r>
            <a:r>
              <a:rPr lang="fr-FR" dirty="0"/>
              <a:t> the model to </a:t>
            </a:r>
            <a:r>
              <a:rPr lang="fr-FR" dirty="0" err="1"/>
              <a:t>classify</a:t>
            </a:r>
            <a:r>
              <a:rPr lang="fr-FR" dirty="0"/>
              <a:t> in a </a:t>
            </a:r>
            <a:r>
              <a:rPr lang="fr-FR" b="1" dirty="0" err="1"/>
              <a:t>discrete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categories</a:t>
            </a:r>
            <a:br>
              <a:rPr lang="fr-FR" dirty="0"/>
            </a:b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given</a:t>
            </a:r>
            <a:r>
              <a:rPr lang="fr-FR" dirty="0"/>
              <a:t> </a:t>
            </a:r>
            <a:r>
              <a:rPr lang="fr-FR" dirty="0" err="1"/>
              <a:t>physical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,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person</a:t>
            </a:r>
            <a:r>
              <a:rPr lang="fr-FR" dirty="0"/>
              <a:t> a man or a </a:t>
            </a:r>
            <a:r>
              <a:rPr lang="fr-FR" dirty="0" err="1"/>
              <a:t>woman</a:t>
            </a:r>
            <a:r>
              <a:rPr lang="fr-FR" dirty="0"/>
              <a:t>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94CDB9F-FF46-1C4D-9A4C-33A221A7C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928" y="1235170"/>
            <a:ext cx="4590288" cy="303724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97351903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686</Words>
  <Application>Microsoft Macintosh PowerPoint</Application>
  <PresentationFormat>Grand écran</PresentationFormat>
  <Paragraphs>107</Paragraphs>
  <Slides>16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Thème Office</vt:lpstr>
      <vt:lpstr>INFO801</vt:lpstr>
      <vt:lpstr>What is machine learning?</vt:lpstr>
      <vt:lpstr>Présentation PowerPoint</vt:lpstr>
      <vt:lpstr>When is it useful ?</vt:lpstr>
      <vt:lpstr>A classic example: hand writing recognition</vt:lpstr>
      <vt:lpstr>More examples</vt:lpstr>
      <vt:lpstr>State of the art applications</vt:lpstr>
      <vt:lpstr>Types of learning</vt:lpstr>
      <vt:lpstr>Supervised Learning</vt:lpstr>
      <vt:lpstr>Supervised Learning</vt:lpstr>
      <vt:lpstr>Unsupervised Learning</vt:lpstr>
      <vt:lpstr>Reinforcement learning</vt:lpstr>
      <vt:lpstr>Machine learning is not new.</vt:lpstr>
      <vt:lpstr>Disclaimer</vt:lpstr>
      <vt:lpstr>In this course</vt:lpstr>
      <vt:lpstr>Sources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INFO801</dc:title>
  <dc:creator>Microsoft Office User</dc:creator>
  <cp:lastModifiedBy>Thomas Vuillaume</cp:lastModifiedBy>
  <cp:revision>7</cp:revision>
  <dcterms:created xsi:type="dcterms:W3CDTF">2020-04-29T23:11:04Z</dcterms:created>
  <dcterms:modified xsi:type="dcterms:W3CDTF">2021-03-19T08:45:02Z</dcterms:modified>
</cp:coreProperties>
</file>

<file path=docProps/thumbnail.jpeg>
</file>